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64" r:id="rId2"/>
  </p:sldMasterIdLst>
  <p:notesMasterIdLst>
    <p:notesMasterId r:id="rId4"/>
  </p:notesMasterIdLst>
  <p:sldIdLst>
    <p:sldId id="258" r:id="rId3"/>
  </p:sldIdLst>
  <p:sldSz cx="9144000" cy="5143500" type="screen16x9"/>
  <p:notesSz cx="6858000" cy="9144000"/>
  <p:embeddedFontLst>
    <p:embeddedFont>
      <p:font typeface="Bebas Neue" panose="020B0604020202020204" charset="0"/>
      <p:regular r:id="rId5"/>
    </p:embeddedFont>
    <p:embeddedFont>
      <p:font typeface="Calibri" panose="020F0502020204030204" pitchFamily="34" charset="0"/>
      <p:regular r:id="rId6"/>
      <p:bold r:id="rId7"/>
      <p:italic r:id="rId8"/>
      <p:boldItalic r:id="rId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9784" autoAdjust="0"/>
  </p:normalViewPr>
  <p:slideViewPr>
    <p:cSldViewPr snapToGrid="0">
      <p:cViewPr varScale="1">
        <p:scale>
          <a:sx n="53" d="100"/>
          <a:sy n="53" d="100"/>
        </p:scale>
        <p:origin x="1660" y="3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font" Target="fonts/font3.fntdata"/><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viewProps" Target="viewProps.xml"/><Relationship Id="rId5" Type="http://schemas.openxmlformats.org/officeDocument/2006/relationships/font" Target="fonts/font1.fntdata"/><Relationship Id="rId10"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s>
</file>

<file path=ppt/media/image1.pn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8d2aed735f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8d2aed735f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t>Jaclyn</a:t>
            </a:r>
            <a:endParaRPr u="sng" dirty="0"/>
          </a:p>
          <a:p>
            <a:pPr marL="0" lvl="0" indent="0" algn="l" rtl="0">
              <a:spcBef>
                <a:spcPts val="0"/>
              </a:spcBef>
              <a:spcAft>
                <a:spcPts val="0"/>
              </a:spcAft>
              <a:buNone/>
            </a:pPr>
            <a:r>
              <a:rPr lang="en" u="sng" dirty="0"/>
              <a:t>Time:</a:t>
            </a:r>
            <a:r>
              <a:rPr lang="en" dirty="0"/>
              <a:t> </a:t>
            </a:r>
            <a:r>
              <a:rPr lang="en" b="1" dirty="0"/>
              <a:t>40 seconds</a:t>
            </a:r>
            <a:endParaRPr b="1" dirty="0"/>
          </a:p>
          <a:p>
            <a:pPr marL="457200" lvl="0" indent="-295275" algn="l" rtl="0">
              <a:spcBef>
                <a:spcPts val="0"/>
              </a:spcBef>
              <a:spcAft>
                <a:spcPts val="0"/>
              </a:spcAft>
              <a:buClr>
                <a:srgbClr val="333333"/>
              </a:buClr>
              <a:buSzPts val="1050"/>
              <a:buChar char="●"/>
            </a:pPr>
            <a:r>
              <a:rPr lang="en" sz="1050" dirty="0">
                <a:solidFill>
                  <a:srgbClr val="333333"/>
                </a:solidFill>
                <a:highlight>
                  <a:srgbClr val="FFFFFF"/>
                </a:highlight>
              </a:rPr>
              <a:t>We completed 2 types of multilayer perceptron models for the univariate COVID hospitalization analysis. One with default settings and one with hyper tuned parameters. Default parameters are not the best for modeling data, so we favor the hyper tuned parameter mlp model. We have an ability to perform a</a:t>
            </a:r>
            <a:r>
              <a:rPr lang="en-US" sz="1050">
                <a:solidFill>
                  <a:srgbClr val="333333"/>
                </a:solidFill>
                <a:highlight>
                  <a:srgbClr val="FFFFFF"/>
                </a:highlight>
              </a:rPr>
              <a:t>n</a:t>
            </a:r>
            <a:r>
              <a:rPr lang="en" sz="1050">
                <a:solidFill>
                  <a:srgbClr val="333333"/>
                </a:solidFill>
                <a:highlight>
                  <a:srgbClr val="FFFFFF"/>
                </a:highlight>
              </a:rPr>
              <a:t> </a:t>
            </a:r>
            <a:r>
              <a:rPr lang="en" sz="1050" dirty="0">
                <a:solidFill>
                  <a:srgbClr val="333333"/>
                </a:solidFill>
                <a:highlight>
                  <a:srgbClr val="FFFFFF"/>
                </a:highlight>
              </a:rPr>
              <a:t>origin resampling and obtain a windowed ASE for the hyper tuned parameter mlp model. We decided to leverage </a:t>
            </a:r>
            <a:r>
              <a:rPr lang="en-US" sz="1050" dirty="0">
                <a:solidFill>
                  <a:srgbClr val="333333"/>
                </a:solidFill>
                <a:highlight>
                  <a:srgbClr val="FFFFFF"/>
                </a:highlight>
              </a:rPr>
              <a:t>the hyper tuned parameter model </a:t>
            </a:r>
            <a:r>
              <a:rPr lang="en" sz="1050" dirty="0">
                <a:solidFill>
                  <a:srgbClr val="333333"/>
                </a:solidFill>
                <a:highlight>
                  <a:srgbClr val="FFFFFF"/>
                </a:highlight>
              </a:rPr>
              <a:t>for our final forecasting univariate methodology we see downward trend for both the 7 and </a:t>
            </a:r>
            <a:r>
              <a:rPr lang="en-US" sz="1050" dirty="0">
                <a:solidFill>
                  <a:srgbClr val="333333"/>
                </a:solidFill>
                <a:highlight>
                  <a:srgbClr val="FFFFFF"/>
                </a:highlight>
              </a:rPr>
              <a:t>90-day</a:t>
            </a:r>
            <a:r>
              <a:rPr lang="en" sz="1050" dirty="0">
                <a:solidFill>
                  <a:srgbClr val="333333"/>
                </a:solidFill>
                <a:highlight>
                  <a:srgbClr val="FFFFFF"/>
                </a:highlight>
              </a:rPr>
              <a:t> forecasts. </a:t>
            </a:r>
            <a:endParaRPr sz="1050" dirty="0">
              <a:solidFill>
                <a:srgbClr val="333333"/>
              </a:solidFill>
              <a:highlight>
                <a:srgbClr val="FFFFFF"/>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1">
  <p:cSld name="SLIDE 1">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387242" y="308122"/>
            <a:ext cx="8352000" cy="8049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chemeClr val="dk1"/>
              </a:buClr>
              <a:buSzPts val="2700"/>
              <a:buFont typeface="Bebas Neue"/>
              <a:buNone/>
              <a:defRPr>
                <a:solidFill>
                  <a:schemeClr val="dk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59" name="Google Shape;59;p15"/>
          <p:cNvSpPr txBox="1">
            <a:spLocks noGrp="1"/>
          </p:cNvSpPr>
          <p:nvPr>
            <p:ph type="body" idx="1"/>
          </p:nvPr>
        </p:nvSpPr>
        <p:spPr>
          <a:xfrm>
            <a:off x="387242" y="706858"/>
            <a:ext cx="8352000" cy="406200"/>
          </a:xfrm>
          <a:prstGeom prst="rect">
            <a:avLst/>
          </a:prstGeom>
          <a:noFill/>
          <a:ln>
            <a:noFill/>
          </a:ln>
        </p:spPr>
        <p:txBody>
          <a:bodyPr spcFirstLastPara="1" wrap="square" lIns="8075" tIns="0" rIns="0" bIns="0" anchor="t" anchorCtr="0">
            <a:noAutofit/>
          </a:bodyPr>
          <a:lstStyle>
            <a:lvl1pPr marL="457200" lvl="0" indent="-228600" algn="l" rtl="0">
              <a:lnSpc>
                <a:spcPct val="90000"/>
              </a:lnSpc>
              <a:spcBef>
                <a:spcPts val="0"/>
              </a:spcBef>
              <a:spcAft>
                <a:spcPts val="0"/>
              </a:spcAft>
              <a:buClr>
                <a:srgbClr val="7F7F7F"/>
              </a:buClr>
              <a:buSzPts val="1700"/>
              <a:buFont typeface="Arial"/>
              <a:buNone/>
              <a:defRPr>
                <a:solidFill>
                  <a:srgbClr val="7F7F7F"/>
                </a:solidFill>
              </a:defRPr>
            </a:lvl1pPr>
            <a:lvl2pPr marL="914400" lvl="1" indent="-317500" algn="l" rtl="0">
              <a:lnSpc>
                <a:spcPct val="90000"/>
              </a:lnSpc>
              <a:spcBef>
                <a:spcPts val="800"/>
              </a:spcBef>
              <a:spcAft>
                <a:spcPts val="0"/>
              </a:spcAft>
              <a:buClr>
                <a:srgbClr val="0C0C0C"/>
              </a:buClr>
              <a:buSzPts val="1400"/>
              <a:buChar char="−"/>
              <a:defRPr/>
            </a:lvl2pPr>
            <a:lvl3pPr marL="1371600" lvl="2" indent="-317500" algn="l" rtl="0">
              <a:lnSpc>
                <a:spcPct val="90000"/>
              </a:lnSpc>
              <a:spcBef>
                <a:spcPts val="800"/>
              </a:spcBef>
              <a:spcAft>
                <a:spcPts val="0"/>
              </a:spcAft>
              <a:buClr>
                <a:srgbClr val="0C0C0C"/>
              </a:buClr>
              <a:buSzPts val="1400"/>
              <a:buChar char="−"/>
              <a:defRPr/>
            </a:lvl3pPr>
            <a:lvl4pPr marL="1828800" lvl="3" indent="-317500" algn="l" rtl="0">
              <a:lnSpc>
                <a:spcPct val="90000"/>
              </a:lnSpc>
              <a:spcBef>
                <a:spcPts val="800"/>
              </a:spcBef>
              <a:spcAft>
                <a:spcPts val="0"/>
              </a:spcAft>
              <a:buClr>
                <a:srgbClr val="0C0C0C"/>
              </a:buClr>
              <a:buSzPts val="1400"/>
              <a:buChar char="−"/>
              <a:defRPr/>
            </a:lvl4pPr>
            <a:lvl5pPr marL="2286000" lvl="4" indent="-317500" algn="l" rtl="0">
              <a:lnSpc>
                <a:spcPct val="90000"/>
              </a:lnSpc>
              <a:spcBef>
                <a:spcPts val="800"/>
              </a:spcBef>
              <a:spcAft>
                <a:spcPts val="0"/>
              </a:spcAft>
              <a:buClr>
                <a:srgbClr val="0C0C0C"/>
              </a:buClr>
              <a:buSzPts val="1400"/>
              <a:buChar char="−"/>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0" name="Google Shape;60;p15"/>
          <p:cNvSpPr txBox="1">
            <a:spLocks noGrp="1"/>
          </p:cNvSpPr>
          <p:nvPr>
            <p:ph type="ftr" idx="11"/>
          </p:nvPr>
        </p:nvSpPr>
        <p:spPr>
          <a:xfrm>
            <a:off x="2968353" y="4557271"/>
            <a:ext cx="3207300" cy="27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900">
                <a:solidFill>
                  <a:srgbClr val="0C0C0C"/>
                </a:solidFill>
                <a:latin typeface="Calibri"/>
                <a:ea typeface="Calibri"/>
                <a:cs typeface="Calibri"/>
                <a:sym typeface="Calibri"/>
              </a:defRPr>
            </a:lvl1pPr>
            <a:lvl2pPr lvl="1" algn="l" rtl="0">
              <a:spcBef>
                <a:spcPts val="80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1" name="Google Shape;61;p15"/>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100"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100"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100"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100"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100"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100"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100"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100"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100" b="1">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62" name="Google Shape;62;p15"/>
          <p:cNvSpPr txBox="1">
            <a:spLocks noGrp="1"/>
          </p:cNvSpPr>
          <p:nvPr>
            <p:ph type="body" idx="2"/>
          </p:nvPr>
        </p:nvSpPr>
        <p:spPr>
          <a:xfrm>
            <a:off x="387240" y="1264443"/>
            <a:ext cx="8352000" cy="30885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 3">
  <p:cSld name="SLIDE 3">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387242" y="308122"/>
            <a:ext cx="8352000" cy="8049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rgbClr val="083C51"/>
              </a:buClr>
              <a:buSzPts val="2700"/>
              <a:buFont typeface="Bebas Neue"/>
              <a:buNone/>
              <a:defRPr>
                <a:solidFill>
                  <a:srgbClr val="083C5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5" name="Google Shape;65;p16"/>
          <p:cNvSpPr txBox="1">
            <a:spLocks noGrp="1"/>
          </p:cNvSpPr>
          <p:nvPr>
            <p:ph type="body" idx="1"/>
          </p:nvPr>
        </p:nvSpPr>
        <p:spPr>
          <a:xfrm>
            <a:off x="387242" y="706858"/>
            <a:ext cx="8352000" cy="406200"/>
          </a:xfrm>
          <a:prstGeom prst="rect">
            <a:avLst/>
          </a:prstGeom>
          <a:noFill/>
          <a:ln>
            <a:noFill/>
          </a:ln>
        </p:spPr>
        <p:txBody>
          <a:bodyPr spcFirstLastPara="1" wrap="square" lIns="8075" tIns="0" rIns="0" bIns="0" anchor="t" anchorCtr="0">
            <a:noAutofit/>
          </a:bodyPr>
          <a:lstStyle>
            <a:lvl1pPr marL="457200" lvl="0" indent="-228600" algn="l" rtl="0">
              <a:lnSpc>
                <a:spcPct val="90000"/>
              </a:lnSpc>
              <a:spcBef>
                <a:spcPts val="0"/>
              </a:spcBef>
              <a:spcAft>
                <a:spcPts val="0"/>
              </a:spcAft>
              <a:buClr>
                <a:srgbClr val="7F7F7F"/>
              </a:buClr>
              <a:buSzPts val="1700"/>
              <a:buNone/>
              <a:defRPr>
                <a:solidFill>
                  <a:srgbClr val="7F7F7F"/>
                </a:solidFill>
              </a:defRPr>
            </a:lvl1pPr>
            <a:lvl2pPr marL="914400" lvl="1" indent="-317500" algn="l" rtl="0">
              <a:lnSpc>
                <a:spcPct val="90000"/>
              </a:lnSpc>
              <a:spcBef>
                <a:spcPts val="800"/>
              </a:spcBef>
              <a:spcAft>
                <a:spcPts val="0"/>
              </a:spcAft>
              <a:buClr>
                <a:srgbClr val="0C0C0C"/>
              </a:buClr>
              <a:buSzPts val="1400"/>
              <a:buChar char="−"/>
              <a:defRPr/>
            </a:lvl2pPr>
            <a:lvl3pPr marL="1371600" lvl="2" indent="-317500" algn="l" rtl="0">
              <a:lnSpc>
                <a:spcPct val="90000"/>
              </a:lnSpc>
              <a:spcBef>
                <a:spcPts val="800"/>
              </a:spcBef>
              <a:spcAft>
                <a:spcPts val="0"/>
              </a:spcAft>
              <a:buClr>
                <a:srgbClr val="0C0C0C"/>
              </a:buClr>
              <a:buSzPts val="1400"/>
              <a:buChar char="−"/>
              <a:defRPr/>
            </a:lvl3pPr>
            <a:lvl4pPr marL="1828800" lvl="3" indent="-317500" algn="l" rtl="0">
              <a:lnSpc>
                <a:spcPct val="90000"/>
              </a:lnSpc>
              <a:spcBef>
                <a:spcPts val="800"/>
              </a:spcBef>
              <a:spcAft>
                <a:spcPts val="0"/>
              </a:spcAft>
              <a:buClr>
                <a:srgbClr val="0C0C0C"/>
              </a:buClr>
              <a:buSzPts val="1400"/>
              <a:buChar char="−"/>
              <a:defRPr/>
            </a:lvl4pPr>
            <a:lvl5pPr marL="2286000" lvl="4" indent="-317500" algn="l" rtl="0">
              <a:lnSpc>
                <a:spcPct val="90000"/>
              </a:lnSpc>
              <a:spcBef>
                <a:spcPts val="800"/>
              </a:spcBef>
              <a:spcAft>
                <a:spcPts val="0"/>
              </a:spcAft>
              <a:buClr>
                <a:srgbClr val="0C0C0C"/>
              </a:buClr>
              <a:buSzPts val="1400"/>
              <a:buChar char="−"/>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6" name="Google Shape;66;p16"/>
          <p:cNvSpPr txBox="1">
            <a:spLocks noGrp="1"/>
          </p:cNvSpPr>
          <p:nvPr>
            <p:ph type="body" idx="2"/>
          </p:nvPr>
        </p:nvSpPr>
        <p:spPr>
          <a:xfrm>
            <a:off x="387240" y="1264443"/>
            <a:ext cx="3993900" cy="30885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7" name="Google Shape;67;p16"/>
          <p:cNvSpPr txBox="1">
            <a:spLocks noGrp="1"/>
          </p:cNvSpPr>
          <p:nvPr>
            <p:ph type="body" idx="3"/>
          </p:nvPr>
        </p:nvSpPr>
        <p:spPr>
          <a:xfrm>
            <a:off x="4733721" y="1264443"/>
            <a:ext cx="3993900" cy="30828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8" name="Google Shape;68;p16"/>
          <p:cNvSpPr txBox="1">
            <a:spLocks noGrp="1"/>
          </p:cNvSpPr>
          <p:nvPr>
            <p:ph type="ftr" idx="11"/>
          </p:nvPr>
        </p:nvSpPr>
        <p:spPr>
          <a:xfrm>
            <a:off x="2968353" y="4557271"/>
            <a:ext cx="3207300" cy="27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900">
                <a:solidFill>
                  <a:srgbClr val="0C0C0C"/>
                </a:solidFill>
                <a:latin typeface="Calibri"/>
                <a:ea typeface="Calibri"/>
                <a:cs typeface="Calibri"/>
                <a:sym typeface="Calibri"/>
              </a:defRPr>
            </a:lvl1pPr>
            <a:lvl2pPr lvl="1" algn="l" rtl="0">
              <a:spcBef>
                <a:spcPts val="80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9" name="Google Shape;69;p16"/>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100"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100"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100"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100"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100"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100"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100"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100"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100" b="1">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SLIDE 4">
  <p:cSld name="2_SLIDE 4">
    <p:spTree>
      <p:nvGrpSpPr>
        <p:cNvPr id="1" name="Shape 70"/>
        <p:cNvGrpSpPr/>
        <p:nvPr/>
      </p:nvGrpSpPr>
      <p:grpSpPr>
        <a:xfrm>
          <a:off x="0" y="0"/>
          <a:ext cx="0" cy="0"/>
          <a:chOff x="0" y="0"/>
          <a:chExt cx="0" cy="0"/>
        </a:xfrm>
      </p:grpSpPr>
      <p:sp>
        <p:nvSpPr>
          <p:cNvPr id="71" name="Google Shape;71;p17"/>
          <p:cNvSpPr txBox="1">
            <a:spLocks noGrp="1"/>
          </p:cNvSpPr>
          <p:nvPr>
            <p:ph type="body" idx="1"/>
          </p:nvPr>
        </p:nvSpPr>
        <p:spPr>
          <a:xfrm>
            <a:off x="387240" y="1264443"/>
            <a:ext cx="5262000" cy="30885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72" name="Google Shape;72;p17"/>
          <p:cNvSpPr txBox="1">
            <a:spLocks noGrp="1"/>
          </p:cNvSpPr>
          <p:nvPr>
            <p:ph type="ftr" idx="11"/>
          </p:nvPr>
        </p:nvSpPr>
        <p:spPr>
          <a:xfrm>
            <a:off x="3494947" y="4557271"/>
            <a:ext cx="2154300" cy="27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900">
                <a:solidFill>
                  <a:srgbClr val="0C0C0C"/>
                </a:solidFill>
                <a:latin typeface="Calibri"/>
                <a:ea typeface="Calibri"/>
                <a:cs typeface="Calibri"/>
                <a:sym typeface="Calibri"/>
              </a:defRPr>
            </a:lvl1pPr>
            <a:lvl2pPr lvl="1" algn="l" rtl="0">
              <a:spcBef>
                <a:spcPts val="80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3" name="Google Shape;73;p17"/>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100"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100"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100"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100"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100"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100"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100"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100"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100" b="1">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74" name="Google Shape;74;p17"/>
          <p:cNvSpPr>
            <a:spLocks noGrp="1"/>
          </p:cNvSpPr>
          <p:nvPr>
            <p:ph type="pic" idx="2"/>
          </p:nvPr>
        </p:nvSpPr>
        <p:spPr>
          <a:xfrm>
            <a:off x="5936700" y="0"/>
            <a:ext cx="3207300" cy="5143500"/>
          </a:xfrm>
          <a:prstGeom prst="rect">
            <a:avLst/>
          </a:prstGeom>
          <a:solidFill>
            <a:srgbClr val="D8D8D8"/>
          </a:solidFill>
          <a:ln>
            <a:noFill/>
          </a:ln>
        </p:spPr>
        <p:txBody>
          <a:bodyPr spcFirstLastPara="1" wrap="square" lIns="8075" tIns="0" rIns="0" bIns="0" anchor="t" anchorCtr="0">
            <a:noAutofit/>
          </a:bodyPr>
          <a:lstStyle>
            <a:lvl1pPr marR="0" lvl="0" algn="l" rtl="0">
              <a:lnSpc>
                <a:spcPct val="90000"/>
              </a:lnSpc>
              <a:spcBef>
                <a:spcPts val="0"/>
              </a:spcBef>
              <a:spcAft>
                <a:spcPts val="0"/>
              </a:spcAft>
              <a:buClr>
                <a:srgbClr val="D8D8D8"/>
              </a:buClr>
              <a:buSzPts val="1700"/>
              <a:buFont typeface="Noto Sans Symbols"/>
              <a:buChar char="▪"/>
              <a:defRPr sz="1700" b="0" i="0" u="none" strike="noStrike" cap="none">
                <a:solidFill>
                  <a:srgbClr val="D8D8D8"/>
                </a:solidFill>
                <a:latin typeface="Calibri"/>
                <a:ea typeface="Calibri"/>
                <a:cs typeface="Calibri"/>
                <a:sym typeface="Calibri"/>
              </a:defRPr>
            </a:lvl1pPr>
            <a:lvl2pPr marR="0" lvl="1" algn="l" rtl="0">
              <a:lnSpc>
                <a:spcPct val="90000"/>
              </a:lnSpc>
              <a:spcBef>
                <a:spcPts val="800"/>
              </a:spcBef>
              <a:spcAft>
                <a:spcPts val="0"/>
              </a:spcAft>
              <a:buClr>
                <a:srgbClr val="0C0C0C"/>
              </a:buClr>
              <a:buSzPts val="1500"/>
              <a:buFont typeface="Noto Sans Symbols"/>
              <a:buChar char="−"/>
              <a:defRPr sz="1500" b="0" i="0" u="none" strike="noStrike" cap="none">
                <a:solidFill>
                  <a:srgbClr val="0C0C0C"/>
                </a:solidFill>
                <a:latin typeface="Calibri"/>
                <a:ea typeface="Calibri"/>
                <a:cs typeface="Calibri"/>
                <a:sym typeface="Calibri"/>
              </a:defRPr>
            </a:lvl2pPr>
            <a:lvl3pPr marR="0" lvl="2" algn="l" rtl="0">
              <a:lnSpc>
                <a:spcPct val="90000"/>
              </a:lnSpc>
              <a:spcBef>
                <a:spcPts val="800"/>
              </a:spcBef>
              <a:spcAft>
                <a:spcPts val="0"/>
              </a:spcAft>
              <a:buClr>
                <a:srgbClr val="0C0C0C"/>
              </a:buClr>
              <a:buSzPts val="1400"/>
              <a:buFont typeface="Noto Sans Symbols"/>
              <a:buChar char="−"/>
              <a:defRPr sz="1400" b="0" i="0" u="none" strike="noStrike" cap="none">
                <a:solidFill>
                  <a:srgbClr val="0C0C0C"/>
                </a:solidFill>
                <a:latin typeface="Calibri"/>
                <a:ea typeface="Calibri"/>
                <a:cs typeface="Calibri"/>
                <a:sym typeface="Calibri"/>
              </a:defRPr>
            </a:lvl3pPr>
            <a:lvl4pPr marR="0" lvl="3"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4pPr>
            <a:lvl5pPr marR="0" lvl="4"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5pPr>
            <a:lvl6pPr marR="0" lvl="5" algn="l" rtl="0">
              <a:spcBef>
                <a:spcPts val="8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R="0" lvl="6"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R="0" lvl="7"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R="0" lvl="8"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75" name="Google Shape;75;p17"/>
          <p:cNvSpPr txBox="1">
            <a:spLocks noGrp="1"/>
          </p:cNvSpPr>
          <p:nvPr>
            <p:ph type="title"/>
          </p:nvPr>
        </p:nvSpPr>
        <p:spPr>
          <a:xfrm>
            <a:off x="387242" y="308122"/>
            <a:ext cx="5262000" cy="8049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rgbClr val="083C51"/>
              </a:buClr>
              <a:buSzPts val="2700"/>
              <a:buFont typeface="Bebas Neue"/>
              <a:buNone/>
              <a:defRPr>
                <a:solidFill>
                  <a:srgbClr val="083C5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6" name="Google Shape;76;p17"/>
          <p:cNvSpPr txBox="1">
            <a:spLocks noGrp="1"/>
          </p:cNvSpPr>
          <p:nvPr>
            <p:ph type="body" idx="3"/>
          </p:nvPr>
        </p:nvSpPr>
        <p:spPr>
          <a:xfrm>
            <a:off x="387242" y="706858"/>
            <a:ext cx="5262000" cy="406200"/>
          </a:xfrm>
          <a:prstGeom prst="rect">
            <a:avLst/>
          </a:prstGeom>
          <a:noFill/>
          <a:ln>
            <a:noFill/>
          </a:ln>
        </p:spPr>
        <p:txBody>
          <a:bodyPr spcFirstLastPara="1" wrap="square" lIns="8075" tIns="0" rIns="0" bIns="0" anchor="t" anchorCtr="0">
            <a:noAutofit/>
          </a:bodyPr>
          <a:lstStyle>
            <a:lvl1pPr marL="457200" lvl="0" indent="-228600" algn="l" rtl="0">
              <a:lnSpc>
                <a:spcPct val="90000"/>
              </a:lnSpc>
              <a:spcBef>
                <a:spcPts val="0"/>
              </a:spcBef>
              <a:spcAft>
                <a:spcPts val="0"/>
              </a:spcAft>
              <a:buClr>
                <a:srgbClr val="7F7F7F"/>
              </a:buClr>
              <a:buSzPts val="1700"/>
              <a:buNone/>
              <a:defRPr>
                <a:solidFill>
                  <a:srgbClr val="7F7F7F"/>
                </a:solidFill>
              </a:defRPr>
            </a:lvl1pPr>
            <a:lvl2pPr marL="914400" lvl="1" indent="-317500" algn="l" rtl="0">
              <a:lnSpc>
                <a:spcPct val="90000"/>
              </a:lnSpc>
              <a:spcBef>
                <a:spcPts val="800"/>
              </a:spcBef>
              <a:spcAft>
                <a:spcPts val="0"/>
              </a:spcAft>
              <a:buClr>
                <a:srgbClr val="0C0C0C"/>
              </a:buClr>
              <a:buSzPts val="1400"/>
              <a:buChar char="−"/>
              <a:defRPr/>
            </a:lvl2pPr>
            <a:lvl3pPr marL="1371600" lvl="2" indent="-317500" algn="l" rtl="0">
              <a:lnSpc>
                <a:spcPct val="90000"/>
              </a:lnSpc>
              <a:spcBef>
                <a:spcPts val="800"/>
              </a:spcBef>
              <a:spcAft>
                <a:spcPts val="0"/>
              </a:spcAft>
              <a:buClr>
                <a:srgbClr val="0C0C0C"/>
              </a:buClr>
              <a:buSzPts val="1400"/>
              <a:buChar char="−"/>
              <a:defRPr/>
            </a:lvl3pPr>
            <a:lvl4pPr marL="1828800" lvl="3" indent="-317500" algn="l" rtl="0">
              <a:lnSpc>
                <a:spcPct val="90000"/>
              </a:lnSpc>
              <a:spcBef>
                <a:spcPts val="800"/>
              </a:spcBef>
              <a:spcAft>
                <a:spcPts val="0"/>
              </a:spcAft>
              <a:buClr>
                <a:srgbClr val="0C0C0C"/>
              </a:buClr>
              <a:buSzPts val="1400"/>
              <a:buChar char="−"/>
              <a:defRPr/>
            </a:lvl4pPr>
            <a:lvl5pPr marL="2286000" lvl="4" indent="-317500" algn="l" rtl="0">
              <a:lnSpc>
                <a:spcPct val="90000"/>
              </a:lnSpc>
              <a:spcBef>
                <a:spcPts val="800"/>
              </a:spcBef>
              <a:spcAft>
                <a:spcPts val="0"/>
              </a:spcAft>
              <a:buClr>
                <a:srgbClr val="0C0C0C"/>
              </a:buClr>
              <a:buSzPts val="1400"/>
              <a:buChar char="−"/>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p:nvPr/>
        </p:nvSpPr>
        <p:spPr>
          <a:xfrm>
            <a:off x="0" y="2"/>
            <a:ext cx="9144000" cy="5143500"/>
          </a:xfrm>
          <a:prstGeom prst="rect">
            <a:avLst/>
          </a:prstGeom>
          <a:solidFill>
            <a:srgbClr val="FBFBFB"/>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83C51"/>
              </a:solidFill>
              <a:latin typeface="Calibri"/>
              <a:ea typeface="Calibri"/>
              <a:cs typeface="Calibri"/>
              <a:sym typeface="Calibri"/>
            </a:endParaRPr>
          </a:p>
        </p:txBody>
      </p:sp>
      <p:sp>
        <p:nvSpPr>
          <p:cNvPr id="52" name="Google Shape;52;p13"/>
          <p:cNvSpPr txBox="1">
            <a:spLocks noGrp="1"/>
          </p:cNvSpPr>
          <p:nvPr>
            <p:ph type="title"/>
          </p:nvPr>
        </p:nvSpPr>
        <p:spPr>
          <a:xfrm>
            <a:off x="387242" y="308122"/>
            <a:ext cx="8352000" cy="804900"/>
          </a:xfrm>
          <a:prstGeom prst="rect">
            <a:avLst/>
          </a:prstGeom>
          <a:noFill/>
          <a:ln>
            <a:noFill/>
          </a:ln>
        </p:spPr>
        <p:txBody>
          <a:bodyPr spcFirstLastPara="1" wrap="square" lIns="0" tIns="0" rIns="0" bIns="0" anchor="t" anchorCtr="0">
            <a:noAutofit/>
          </a:bodyPr>
          <a:lstStyle>
            <a:lvl1pPr marR="0" lvl="0" algn="l" rtl="0">
              <a:lnSpc>
                <a:spcPct val="85000"/>
              </a:lnSpc>
              <a:spcBef>
                <a:spcPts val="0"/>
              </a:spcBef>
              <a:spcAft>
                <a:spcPts val="0"/>
              </a:spcAft>
              <a:buClr>
                <a:schemeClr val="dk2"/>
              </a:buClr>
              <a:buSzPts val="2700"/>
              <a:buFont typeface="Bebas Neue"/>
              <a:buNone/>
              <a:defRPr sz="2700" b="0" i="0" u="none" strike="noStrike" cap="none">
                <a:solidFill>
                  <a:schemeClr val="dk2"/>
                </a:solidFill>
                <a:latin typeface="Bebas Neue"/>
                <a:ea typeface="Bebas Neue"/>
                <a:cs typeface="Bebas Neue"/>
                <a:sym typeface="Bebas Neue"/>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3" name="Google Shape;53;p13"/>
          <p:cNvSpPr txBox="1">
            <a:spLocks noGrp="1"/>
          </p:cNvSpPr>
          <p:nvPr>
            <p:ph type="body" idx="1"/>
          </p:nvPr>
        </p:nvSpPr>
        <p:spPr>
          <a:xfrm>
            <a:off x="387242" y="1264443"/>
            <a:ext cx="8352000" cy="3089700"/>
          </a:xfrm>
          <a:prstGeom prst="rect">
            <a:avLst/>
          </a:prstGeom>
          <a:noFill/>
          <a:ln>
            <a:noFill/>
          </a:ln>
        </p:spPr>
        <p:txBody>
          <a:bodyPr spcFirstLastPara="1" wrap="square" lIns="8075" tIns="0" rIns="0" bIns="0" anchor="t" anchorCtr="0">
            <a:noAutofit/>
          </a:bodyPr>
          <a:lstStyle>
            <a:lvl1pPr marL="457200" marR="0" lvl="0" indent="-336550" algn="l" rtl="0">
              <a:lnSpc>
                <a:spcPct val="90000"/>
              </a:lnSpc>
              <a:spcBef>
                <a:spcPts val="0"/>
              </a:spcBef>
              <a:spcAft>
                <a:spcPts val="0"/>
              </a:spcAft>
              <a:buClr>
                <a:srgbClr val="0C0C0C"/>
              </a:buClr>
              <a:buSzPts val="1700"/>
              <a:buFont typeface="Noto Sans Symbols"/>
              <a:buChar char="▪"/>
              <a:defRPr sz="1700" b="0" i="0" u="none" strike="noStrike" cap="none">
                <a:solidFill>
                  <a:srgbClr val="0C0C0C"/>
                </a:solidFill>
                <a:latin typeface="Calibri"/>
                <a:ea typeface="Calibri"/>
                <a:cs typeface="Calibri"/>
                <a:sym typeface="Calibri"/>
              </a:defRPr>
            </a:lvl1pPr>
            <a:lvl2pPr marL="914400" marR="0" lvl="1" indent="-323850" algn="l" rtl="0">
              <a:lnSpc>
                <a:spcPct val="90000"/>
              </a:lnSpc>
              <a:spcBef>
                <a:spcPts val="800"/>
              </a:spcBef>
              <a:spcAft>
                <a:spcPts val="0"/>
              </a:spcAft>
              <a:buClr>
                <a:srgbClr val="0C0C0C"/>
              </a:buClr>
              <a:buSzPts val="1500"/>
              <a:buFont typeface="Noto Sans Symbols"/>
              <a:buChar char="−"/>
              <a:defRPr sz="1500" b="0" i="0" u="none" strike="noStrike" cap="none">
                <a:solidFill>
                  <a:srgbClr val="0C0C0C"/>
                </a:solidFill>
                <a:latin typeface="Calibri"/>
                <a:ea typeface="Calibri"/>
                <a:cs typeface="Calibri"/>
                <a:sym typeface="Calibri"/>
              </a:defRPr>
            </a:lvl2pPr>
            <a:lvl3pPr marL="1371600" marR="0" lvl="2" indent="-317500" algn="l" rtl="0">
              <a:lnSpc>
                <a:spcPct val="90000"/>
              </a:lnSpc>
              <a:spcBef>
                <a:spcPts val="800"/>
              </a:spcBef>
              <a:spcAft>
                <a:spcPts val="0"/>
              </a:spcAft>
              <a:buClr>
                <a:srgbClr val="0C0C0C"/>
              </a:buClr>
              <a:buSzPts val="1400"/>
              <a:buFont typeface="Noto Sans Symbols"/>
              <a:buChar char="−"/>
              <a:defRPr sz="1400" b="0" i="0" u="none" strike="noStrike" cap="none">
                <a:solidFill>
                  <a:srgbClr val="0C0C0C"/>
                </a:solidFill>
                <a:latin typeface="Calibri"/>
                <a:ea typeface="Calibri"/>
                <a:cs typeface="Calibri"/>
                <a:sym typeface="Calibri"/>
              </a:defRPr>
            </a:lvl3pPr>
            <a:lvl4pPr marL="1828800" marR="0" lvl="3" indent="-304800"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4pPr>
            <a:lvl5pPr marL="2286000" marR="0" lvl="4" indent="-304800"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5pPr>
            <a:lvl6pPr marL="2743200" marR="0" lvl="5" indent="-323850" algn="l" rtl="0">
              <a:spcBef>
                <a:spcPts val="8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2968353" y="4557271"/>
            <a:ext cx="3207300" cy="270000"/>
          </a:xfrm>
          <a:prstGeom prst="rect">
            <a:avLst/>
          </a:prstGeom>
          <a:noFill/>
          <a:ln>
            <a:noFill/>
          </a:ln>
        </p:spPr>
        <p:txBody>
          <a:bodyPr spcFirstLastPara="1" wrap="square" lIns="0" tIns="0" rIns="0" bIns="0" anchor="b" anchorCtr="0">
            <a:noAutofit/>
          </a:bodyPr>
          <a:lstStyle>
            <a:lvl1pPr marR="0" lvl="0" algn="ctr" rtl="0">
              <a:lnSpc>
                <a:spcPct val="90000"/>
              </a:lnSpc>
              <a:spcBef>
                <a:spcPts val="0"/>
              </a:spcBef>
              <a:spcAft>
                <a:spcPts val="0"/>
              </a:spcAft>
              <a:buSzPts val="1100"/>
              <a:buNone/>
              <a:defRPr sz="900" b="0" i="0" u="none" strike="noStrike" cap="none">
                <a:solidFill>
                  <a:srgbClr val="0C0C0C"/>
                </a:solidFill>
                <a:latin typeface="Calibri"/>
                <a:ea typeface="Calibri"/>
                <a:cs typeface="Calibri"/>
                <a:sym typeface="Calibri"/>
              </a:defRPr>
            </a:lvl1pPr>
            <a:lvl2pPr marR="0" lvl="1" algn="l" rtl="0">
              <a:spcBef>
                <a:spcPts val="80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marR="0" lvl="0"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1pPr>
            <a:lvl2pPr marL="0" marR="0" lvl="1"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2pPr>
            <a:lvl3pPr marL="0" marR="0" lvl="2"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3pPr>
            <a:lvl4pPr marL="0" marR="0" lvl="3"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4pPr>
            <a:lvl5pPr marL="0" marR="0" lvl="4"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5pPr>
            <a:lvl6pPr marL="0" marR="0" lvl="5"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6pPr>
            <a:lvl7pPr marL="0" marR="0" lvl="6"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7pPr>
            <a:lvl8pPr marL="0" marR="0" lvl="7"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8pPr>
            <a:lvl9pPr marL="0" marR="0" lvl="8"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4.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a:spLocks noGrp="1"/>
          </p:cNvSpPr>
          <p:nvPr>
            <p:ph type="pic" idx="2"/>
          </p:nvPr>
        </p:nvSpPr>
        <p:spPr>
          <a:xfrm>
            <a:off x="5936700" y="0"/>
            <a:ext cx="3207300" cy="5143500"/>
          </a:xfrm>
          <a:prstGeom prst="rect">
            <a:avLst/>
          </a:prstGeom>
        </p:spPr>
        <p:txBody>
          <a:bodyPr spcFirstLastPara="1" wrap="square" lIns="8075" tIns="0" rIns="0" bIns="0" anchor="t" anchorCtr="0">
            <a:noAutofit/>
          </a:bodyPr>
          <a:lstStyle/>
          <a:p>
            <a:pPr marL="0" lvl="0" indent="0" algn="l" rtl="0">
              <a:spcBef>
                <a:spcPts val="0"/>
              </a:spcBef>
              <a:spcAft>
                <a:spcPts val="800"/>
              </a:spcAft>
              <a:buNone/>
            </a:pPr>
            <a:endParaRPr/>
          </a:p>
        </p:txBody>
      </p:sp>
      <p:sp>
        <p:nvSpPr>
          <p:cNvPr id="102" name="Google Shape;102;p20"/>
          <p:cNvSpPr txBox="1"/>
          <p:nvPr/>
        </p:nvSpPr>
        <p:spPr>
          <a:xfrm>
            <a:off x="399350" y="669875"/>
            <a:ext cx="4972200" cy="43182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0C0C0C"/>
              </a:buClr>
              <a:buSzPts val="1400"/>
              <a:buFont typeface="Calibri"/>
              <a:buChar char="▪"/>
            </a:pPr>
            <a:r>
              <a:rPr lang="en">
                <a:solidFill>
                  <a:srgbClr val="0C0C0C"/>
                </a:solidFill>
                <a:latin typeface="Calibri"/>
                <a:ea typeface="Calibri"/>
                <a:cs typeface="Calibri"/>
                <a:sym typeface="Calibri"/>
              </a:rPr>
              <a:t>Hyper tuned parameters neural network model</a:t>
            </a:r>
            <a:endParaRPr>
              <a:solidFill>
                <a:srgbClr val="0C0C0C"/>
              </a:solidFill>
              <a:latin typeface="Calibri"/>
              <a:ea typeface="Calibri"/>
              <a:cs typeface="Calibri"/>
              <a:sym typeface="Calibri"/>
            </a:endParaRPr>
          </a:p>
          <a:p>
            <a:pPr marL="914400" lvl="1" indent="-304800" algn="l" rtl="0">
              <a:spcBef>
                <a:spcPts val="0"/>
              </a:spcBef>
              <a:spcAft>
                <a:spcPts val="0"/>
              </a:spcAft>
              <a:buClr>
                <a:srgbClr val="0C0C0C"/>
              </a:buClr>
              <a:buSzPts val="1200"/>
              <a:buFont typeface="Calibri"/>
              <a:buChar char="−"/>
            </a:pPr>
            <a:r>
              <a:rPr lang="en">
                <a:solidFill>
                  <a:srgbClr val="0C0C0C"/>
                </a:solidFill>
                <a:latin typeface="Calibri"/>
                <a:ea typeface="Calibri"/>
                <a:cs typeface="Calibri"/>
                <a:sym typeface="Calibri"/>
              </a:rPr>
              <a:t>Windowed ASE: 8,697,552</a:t>
            </a:r>
            <a:endParaRPr>
              <a:solidFill>
                <a:srgbClr val="0C0C0C"/>
              </a:solidFill>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pic>
        <p:nvPicPr>
          <p:cNvPr id="103" name="Google Shape;103;p20"/>
          <p:cNvPicPr preferRelativeResize="0"/>
          <p:nvPr/>
        </p:nvPicPr>
        <p:blipFill rotWithShape="1">
          <a:blip r:embed="rId5">
            <a:alphaModFix/>
          </a:blip>
          <a:srcRect l="6454" r="44310" b="1341"/>
          <a:stretch/>
        </p:blipFill>
        <p:spPr>
          <a:xfrm>
            <a:off x="5936700" y="-125"/>
            <a:ext cx="3207300" cy="5143500"/>
          </a:xfrm>
          <a:prstGeom prst="rect">
            <a:avLst/>
          </a:prstGeom>
          <a:noFill/>
          <a:ln>
            <a:noFill/>
          </a:ln>
        </p:spPr>
      </p:pic>
      <p:sp>
        <p:nvSpPr>
          <p:cNvPr id="104" name="Google Shape;104;p20"/>
          <p:cNvSpPr txBox="1">
            <a:spLocks noGrp="1"/>
          </p:cNvSpPr>
          <p:nvPr>
            <p:ph type="title"/>
          </p:nvPr>
        </p:nvSpPr>
        <p:spPr>
          <a:xfrm>
            <a:off x="387250" y="308123"/>
            <a:ext cx="5261700" cy="251700"/>
          </a:xfrm>
          <a:prstGeom prst="rect">
            <a:avLst/>
          </a:prstGeom>
          <a:noFill/>
          <a:ln>
            <a:noFill/>
          </a:ln>
        </p:spPr>
        <p:txBody>
          <a:bodyPr spcFirstLastPara="1" wrap="square" lIns="0" tIns="0" rIns="0" bIns="0" anchor="t" anchorCtr="0">
            <a:noAutofit/>
          </a:bodyPr>
          <a:lstStyle/>
          <a:p>
            <a:pPr marL="0" lvl="0" indent="0" algn="l" rtl="0">
              <a:lnSpc>
                <a:spcPct val="85000"/>
              </a:lnSpc>
              <a:spcBef>
                <a:spcPts val="0"/>
              </a:spcBef>
              <a:spcAft>
                <a:spcPts val="0"/>
              </a:spcAft>
              <a:buClr>
                <a:schemeClr val="dk1"/>
              </a:buClr>
              <a:buSzPts val="2700"/>
              <a:buFont typeface="Bebas Neue"/>
              <a:buNone/>
            </a:pPr>
            <a:r>
              <a:rPr lang="en" sz="1100">
                <a:solidFill>
                  <a:schemeClr val="dk1"/>
                </a:solidFill>
              </a:rPr>
              <a:t>Us Univariate MLP MOdel analysis</a:t>
            </a:r>
            <a:endParaRPr sz="1100"/>
          </a:p>
        </p:txBody>
      </p:sp>
      <p:pic>
        <p:nvPicPr>
          <p:cNvPr id="105" name="Google Shape;105;p20"/>
          <p:cNvPicPr preferRelativeResize="0"/>
          <p:nvPr/>
        </p:nvPicPr>
        <p:blipFill>
          <a:blip r:embed="rId6">
            <a:alphaModFix/>
          </a:blip>
          <a:stretch>
            <a:fillRect/>
          </a:stretch>
        </p:blipFill>
        <p:spPr>
          <a:xfrm>
            <a:off x="2935150" y="1473218"/>
            <a:ext cx="2575100" cy="1833956"/>
          </a:xfrm>
          <a:prstGeom prst="rect">
            <a:avLst/>
          </a:prstGeom>
          <a:noFill/>
          <a:ln>
            <a:noFill/>
          </a:ln>
        </p:spPr>
      </p:pic>
      <p:pic>
        <p:nvPicPr>
          <p:cNvPr id="106" name="Google Shape;106;p20"/>
          <p:cNvPicPr preferRelativeResize="0"/>
          <p:nvPr/>
        </p:nvPicPr>
        <p:blipFill>
          <a:blip r:embed="rId7">
            <a:alphaModFix/>
          </a:blip>
          <a:stretch>
            <a:fillRect/>
          </a:stretch>
        </p:blipFill>
        <p:spPr>
          <a:xfrm>
            <a:off x="2935162" y="3307177"/>
            <a:ext cx="2575088" cy="1836322"/>
          </a:xfrm>
          <a:prstGeom prst="rect">
            <a:avLst/>
          </a:prstGeom>
          <a:noFill/>
          <a:ln>
            <a:noFill/>
          </a:ln>
        </p:spPr>
      </p:pic>
      <p:pic>
        <p:nvPicPr>
          <p:cNvPr id="107" name="Google Shape;107;p20"/>
          <p:cNvPicPr preferRelativeResize="0"/>
          <p:nvPr/>
        </p:nvPicPr>
        <p:blipFill>
          <a:blip r:embed="rId8">
            <a:alphaModFix/>
          </a:blip>
          <a:stretch>
            <a:fillRect/>
          </a:stretch>
        </p:blipFill>
        <p:spPr>
          <a:xfrm>
            <a:off x="238525" y="2276750"/>
            <a:ext cx="2270174" cy="1761849"/>
          </a:xfrm>
          <a:prstGeom prst="rect">
            <a:avLst/>
          </a:prstGeom>
          <a:noFill/>
          <a:ln>
            <a:noFill/>
          </a:ln>
        </p:spPr>
      </p:pic>
      <p:pic>
        <p:nvPicPr>
          <p:cNvPr id="4" name="Video 3">
            <a:hlinkClick r:id="" action="ppaction://media"/>
            <a:extLst>
              <a:ext uri="{FF2B5EF4-FFF2-40B4-BE49-F238E27FC236}">
                <a16:creationId xmlns:a16="http://schemas.microsoft.com/office/drawing/2014/main" id="{F917164C-73EE-401E-B25B-BF970742FB9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9"/>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1313">
        <p:fade/>
      </p:transition>
    </mc:Choice>
    <mc:Fallback>
      <p:transition spd="med" advTm="3131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RESENTATIONLOAD">
  <a:themeElements>
    <a:clrScheme name="Benutzerdefiniert 39">
      <a:dk1>
        <a:srgbClr val="000000"/>
      </a:dk1>
      <a:lt1>
        <a:srgbClr val="FFFFFF"/>
      </a:lt1>
      <a:dk2>
        <a:srgbClr val="2C3E50"/>
      </a:dk2>
      <a:lt2>
        <a:srgbClr val="FFFFFF"/>
      </a:lt2>
      <a:accent1>
        <a:srgbClr val="3498DB"/>
      </a:accent1>
      <a:accent2>
        <a:srgbClr val="3E2C1E"/>
      </a:accent2>
      <a:accent3>
        <a:srgbClr val="9BBB59"/>
      </a:accent3>
      <a:accent4>
        <a:srgbClr val="FFC000"/>
      </a:accent4>
      <a:accent5>
        <a:srgbClr val="814993"/>
      </a:accent5>
      <a:accent6>
        <a:srgbClr val="607274"/>
      </a:accent6>
      <a:hlink>
        <a:srgbClr val="7F7F7F"/>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116</Words>
  <Application>Microsoft Office PowerPoint</Application>
  <PresentationFormat>On-screen Show (16:9)</PresentationFormat>
  <Paragraphs>6</Paragraphs>
  <Slides>1</Slides>
  <Notes>1</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vt:i4>
      </vt:variant>
    </vt:vector>
  </HeadingPairs>
  <TitlesOfParts>
    <vt:vector size="7" baseType="lpstr">
      <vt:lpstr>Noto Sans Symbols</vt:lpstr>
      <vt:lpstr>Bebas Neue</vt:lpstr>
      <vt:lpstr>Arial</vt:lpstr>
      <vt:lpstr>Calibri</vt:lpstr>
      <vt:lpstr>Simple Light</vt:lpstr>
      <vt:lpstr>PRESENTATIONLOAD</vt:lpstr>
      <vt:lpstr>Us Univariate MLP MOdel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Ryan Wands</cp:lastModifiedBy>
  <cp:revision>5</cp:revision>
  <dcterms:modified xsi:type="dcterms:W3CDTF">2020-08-04T20:25:59Z</dcterms:modified>
</cp:coreProperties>
</file>